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Arial Black" panose="020B0A04020102020204" pitchFamily="34" charset="0"/>
      <p:regular r:id="rId28"/>
      <p:bold r:id="rId29"/>
    </p:embeddedFont>
    <p:embeddedFont>
      <p:font typeface="Bookman Old Style" panose="02050604050505020204" pitchFamily="18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ckwell" panose="02060603020205020403" pitchFamily="18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k2FbSx8R6Qz+KQe77Fok0hpKq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6"/>
          <p:cNvSpPr txBox="1"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>
            <a:spLocks noGrp="1"/>
          </p:cNvSpPr>
          <p:nvPr>
            <p:ph type="pic" idx="2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1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8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2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8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4" name="Google Shape;94;p38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9"/>
          <p:cNvSpPr txBox="1"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body" idx="1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0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0"/>
          <p:cNvSpPr txBox="1"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2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3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4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5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6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1"/>
          <p:cNvSpPr txBox="1"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41"/>
          <p:cNvSpPr>
            <a:spLocks noGrp="1"/>
          </p:cNvSpPr>
          <p:nvPr>
            <p:ph type="pic" idx="2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6" name="Google Shape;116;p41"/>
          <p:cNvSpPr txBox="1">
            <a:spLocks noGrp="1"/>
          </p:cNvSpPr>
          <p:nvPr>
            <p:ph type="body" idx="3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7" name="Google Shape;117;p41"/>
          <p:cNvSpPr txBox="1">
            <a:spLocks noGrp="1"/>
          </p:cNvSpPr>
          <p:nvPr>
            <p:ph type="body" idx="4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41"/>
          <p:cNvSpPr>
            <a:spLocks noGrp="1"/>
          </p:cNvSpPr>
          <p:nvPr>
            <p:ph type="pic" idx="5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9" name="Google Shape;119;p41"/>
          <p:cNvSpPr txBox="1">
            <a:spLocks noGrp="1"/>
          </p:cNvSpPr>
          <p:nvPr>
            <p:ph type="body" idx="6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41"/>
          <p:cNvSpPr txBox="1">
            <a:spLocks noGrp="1"/>
          </p:cNvSpPr>
          <p:nvPr>
            <p:ph type="body" idx="7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41"/>
          <p:cNvSpPr>
            <a:spLocks noGrp="1"/>
          </p:cNvSpPr>
          <p:nvPr>
            <p:ph type="pic" idx="8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2" name="Google Shape;122;p41"/>
          <p:cNvSpPr txBox="1">
            <a:spLocks noGrp="1"/>
          </p:cNvSpPr>
          <p:nvPr>
            <p:ph type="body" idx="9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2"/>
          <p:cNvSpPr txBox="1">
            <a:spLocks noGrp="1"/>
          </p:cNvSpPr>
          <p:nvPr>
            <p:ph type="body" idx="1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4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3"/>
          <p:cNvSpPr txBox="1">
            <a:spLocks noGrp="1"/>
          </p:cNvSpPr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1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sldNum" idx="12"/>
          </p:nvPr>
        </p:nvSpPr>
        <p:spPr>
          <a:xfrm>
            <a:off x="9898627" y="0"/>
            <a:ext cx="2293373" cy="179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28"/>
          <p:cNvSpPr/>
          <p:nvPr/>
        </p:nvSpPr>
        <p:spPr>
          <a:xfrm>
            <a:off x="10651919" y="-92075"/>
            <a:ext cx="1540081" cy="1356205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1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2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body" idx="2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body" idx="3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body" idx="4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4"/>
          <p:cNvSpPr txBox="1"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body" idx="1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2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>
            <a:spLocks noGrp="1"/>
          </p:cNvSpPr>
          <p:nvPr>
            <p:ph type="pic" idx="2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body" idx="1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03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asadali@uosahiwal.edu.p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>
            <a:spLocks noGrp="1"/>
          </p:cNvSpPr>
          <p:nvPr>
            <p:ph type="title"/>
          </p:nvPr>
        </p:nvSpPr>
        <p:spPr>
          <a:xfrm>
            <a:off x="919119" y="736324"/>
            <a:ext cx="10353762" cy="5385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Arial Black"/>
              <a:buNone/>
            </a:pPr>
            <a:r>
              <a:rPr lang="en-US" sz="4400" dirty="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MARKETING</a:t>
            </a:r>
            <a:br>
              <a:rPr lang="en-US" dirty="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lang="en-US" dirty="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lang="en-US" dirty="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3200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LECTURE </a:t>
            </a:r>
            <a:r>
              <a:rPr lang="en-US" sz="32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# 19</a:t>
            </a:r>
            <a:br>
              <a:rPr lang="en-US" sz="3200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lang="en-US" sz="3200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lang="en-US" sz="3200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2200" dirty="0">
                <a:latin typeface="Arial Black"/>
                <a:ea typeface="Arial Black"/>
                <a:cs typeface="Arial Black"/>
                <a:sym typeface="Arial Black"/>
              </a:rPr>
              <a:t>MUHAMMAD ASAD</a:t>
            </a:r>
            <a:br>
              <a:rPr lang="en-US" sz="2200" dirty="0">
                <a:latin typeface="Arial Black"/>
                <a:ea typeface="Arial Black"/>
                <a:cs typeface="Arial Black"/>
                <a:sym typeface="Arial Black"/>
              </a:rPr>
            </a:br>
            <a:br>
              <a:rPr lang="en-US" sz="2200" dirty="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2200" dirty="0">
                <a:latin typeface="Arial Black"/>
                <a:ea typeface="Arial Black"/>
                <a:cs typeface="Arial Black"/>
                <a:sym typeface="Arial Black"/>
              </a:rPr>
              <a:t>INSTRUCTOR </a:t>
            </a:r>
            <a:br>
              <a:rPr lang="en-US" sz="2200" dirty="0">
                <a:latin typeface="Arial Black"/>
                <a:ea typeface="Arial Black"/>
                <a:cs typeface="Arial Black"/>
                <a:sym typeface="Arial Black"/>
              </a:rPr>
            </a:br>
            <a:br>
              <a:rPr lang="en-US" sz="1200" dirty="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2200" dirty="0">
                <a:latin typeface="Arial Black"/>
                <a:ea typeface="Arial Black"/>
                <a:cs typeface="Arial Black"/>
                <a:sym typeface="Arial Black"/>
              </a:rPr>
              <a:t>DEPARTMENT OF COMPUTER SCIENCE </a:t>
            </a:r>
            <a:endParaRPr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body" idx="1"/>
          </p:nvPr>
        </p:nvSpPr>
        <p:spPr>
          <a:xfrm>
            <a:off x="434875" y="250032"/>
            <a:ext cx="11322250" cy="635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</a:pPr>
            <a:endParaRPr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600"/>
              <a:buNone/>
            </a:pPr>
            <a:r>
              <a:rPr lang="en-US" sz="2600" b="1" u="sng">
                <a:solidFill>
                  <a:srgbClr val="92D050"/>
                </a:solidFill>
                <a:latin typeface="Arial Black"/>
                <a:ea typeface="Arial Black"/>
                <a:cs typeface="Arial Black"/>
                <a:sym typeface="Arial Black"/>
              </a:rPr>
              <a:t>PSYCHOLOGICAL UTILITIES / SATISFACTION / BENEFITS 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utility derived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in the form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pride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self-esteem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owning the product.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US" sz="2400" b="1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FOR EXAMPLE</a:t>
            </a:r>
            <a:endParaRPr sz="24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consumer can derive psychological benefit from owning a </a:t>
            </a:r>
            <a:r>
              <a:rPr lang="en-US" sz="2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cooking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gas range </a:t>
            </a:r>
            <a:r>
              <a:rPr lang="en-US" sz="2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which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 / she uses </a:t>
            </a:r>
            <a:r>
              <a:rPr lang="en-US" sz="2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as a modern means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cooking.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600"/>
              <a:buNone/>
            </a:pPr>
            <a:r>
              <a:rPr lang="en-US" sz="2600" b="1" u="sng">
                <a:solidFill>
                  <a:srgbClr val="92D050"/>
                </a:solidFill>
                <a:latin typeface="Arial Black"/>
                <a:ea typeface="Arial Black"/>
                <a:cs typeface="Arial Black"/>
                <a:sym typeface="Arial Black"/>
              </a:rPr>
              <a:t>SOCIAL UTILITIES / SATISFACTION / BENEFITS 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The utility derived in the form of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acceptance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among the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peer group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Such as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consumption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of a particular product. 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>
            <a:spLocks noGrp="1"/>
          </p:cNvSpPr>
          <p:nvPr>
            <p:ph type="body" idx="1"/>
          </p:nvPr>
        </p:nvSpPr>
        <p:spPr>
          <a:xfrm>
            <a:off x="607813" y="586511"/>
            <a:ext cx="10976373" cy="568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3600"/>
              <a:buNone/>
            </a:pPr>
            <a:r>
              <a:rPr lang="en-US" sz="360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PRODUCT MIX</a:t>
            </a:r>
            <a:endParaRPr/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Essential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decisions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related to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product quality, design, packaging and variety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and etc. ---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producer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offers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the market.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 u="sng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COMPONENTS OF PRODUCT MIX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260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1:</a:t>
            </a:r>
            <a:r>
              <a:rPr lang="en-US" sz="2600">
                <a:latin typeface="Arial Black"/>
                <a:ea typeface="Arial Black"/>
                <a:cs typeface="Arial Black"/>
                <a:sym typeface="Arial Black"/>
              </a:rPr>
              <a:t> BRANDING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 sz="2600">
                <a:latin typeface="Arial Black"/>
                <a:ea typeface="Arial Black"/>
                <a:cs typeface="Arial Black"/>
                <a:sym typeface="Arial Black"/>
              </a:rPr>
              <a:t>			</a:t>
            </a:r>
            <a:r>
              <a:rPr lang="en-US" sz="260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2: </a:t>
            </a:r>
            <a:r>
              <a:rPr lang="en-US" sz="2600">
                <a:latin typeface="Arial Black"/>
                <a:ea typeface="Arial Black"/>
                <a:cs typeface="Arial Black"/>
                <a:sym typeface="Arial Black"/>
              </a:rPr>
              <a:t>PACKAGING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 sz="2600">
                <a:latin typeface="Arial Black"/>
                <a:ea typeface="Arial Black"/>
                <a:cs typeface="Arial Black"/>
                <a:sym typeface="Arial Black"/>
              </a:rPr>
              <a:t>				</a:t>
            </a:r>
            <a:r>
              <a:rPr lang="en-US" sz="260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3:</a:t>
            </a:r>
            <a:r>
              <a:rPr lang="en-US" sz="2600">
                <a:latin typeface="Arial Black"/>
                <a:ea typeface="Arial Black"/>
                <a:cs typeface="Arial Black"/>
                <a:sym typeface="Arial Black"/>
              </a:rPr>
              <a:t> LABELLING</a:t>
            </a:r>
            <a:endParaRPr sz="2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>
            <a:spLocks noGrp="1"/>
          </p:cNvSpPr>
          <p:nvPr>
            <p:ph type="body" idx="1"/>
          </p:nvPr>
        </p:nvSpPr>
        <p:spPr>
          <a:xfrm>
            <a:off x="607813" y="415786"/>
            <a:ext cx="10976373" cy="602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 dirty="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3200"/>
              <a:buNone/>
            </a:pPr>
            <a:r>
              <a:rPr lang="en-US" sz="3200" dirty="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1: BRANDING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endParaRPr sz="800" dirty="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❖"/>
            </a:pP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giving a </a:t>
            </a:r>
            <a:r>
              <a:rPr lang="en-US" sz="26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unique name, sign, symbol or term 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the identification of a product --- The name can be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either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generic name or brand name.</a:t>
            </a:r>
            <a:endParaRPr dirty="0"/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❖"/>
            </a:pP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brand name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acts as 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basis of </a:t>
            </a:r>
            <a:r>
              <a:rPr lang="en-US" sz="26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differentiation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the organization’s product with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its competitors.</a:t>
            </a: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</a:pPr>
            <a:endParaRPr sz="500" dirty="0">
              <a:latin typeface="Arial"/>
              <a:ea typeface="Arial"/>
              <a:cs typeface="Arial"/>
              <a:sym typeface="Arial"/>
            </a:endParaRPr>
          </a:p>
          <a:p>
            <a:pPr lvl="0" indent="-4572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ingdings" panose="05000000000000000000" pitchFamily="2" charset="2"/>
              <a:buChar char="v"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Generic name --- Name of the whole class of products --- Generic names cannot be owned by anyone, not even by the firm who first introduced them.</a:t>
            </a:r>
            <a:endParaRPr sz="2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endParaRPr sz="105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endParaRPr sz="105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>
            <a:spLocks noGrp="1"/>
          </p:cNvSpPr>
          <p:nvPr>
            <p:ph type="body" idx="1"/>
          </p:nvPr>
        </p:nvSpPr>
        <p:spPr>
          <a:xfrm>
            <a:off x="607813" y="415786"/>
            <a:ext cx="10976373" cy="602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GENERIC NAME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Name of the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whole class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of products --- Generic names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cannot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owned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by anyone --- Not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even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by the firm who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introduced them.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BRAND NAME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Different name given to the product so that it can be differentiated from other products --- A brand is an identifying symbol, mark, logo, name, word, sentence.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Apple, Google, Microsoft, Amazon, and Facebook were the most valuable brands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>
            <a:spLocks noGrp="1"/>
          </p:cNvSpPr>
          <p:nvPr>
            <p:ph type="body" idx="1"/>
          </p:nvPr>
        </p:nvSpPr>
        <p:spPr>
          <a:xfrm>
            <a:off x="607813" y="223422"/>
            <a:ext cx="10976373" cy="641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3000"/>
              <a:buNone/>
            </a:pPr>
            <a:r>
              <a:rPr lang="en-US" sz="3000" b="1" dirty="0">
                <a:solidFill>
                  <a:srgbClr val="92D050"/>
                </a:solidFill>
                <a:latin typeface="Arial Black"/>
                <a:ea typeface="Arial Black"/>
                <a:cs typeface="Arial Black"/>
                <a:sym typeface="Arial Black"/>
              </a:rPr>
              <a:t>TERMS RELATED TO BRAND</a:t>
            </a:r>
            <a:endParaRPr dirty="0"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Name, term, sign, symbol, design or combination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of them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to differentiate the product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competitors’ products.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Such as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, cars make by 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Toyota, Honda, Suzuki, KIA, Hyundai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and etc.</a:t>
            </a:r>
            <a:endParaRPr dirty="0"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BRAND NAME 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---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Verbal part of brand which can be 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spoken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Such as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, paint Companies 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Master paints, </a:t>
            </a:r>
            <a:r>
              <a:rPr lang="en-US" sz="26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Happilac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Paints, </a:t>
            </a:r>
            <a:r>
              <a:rPr lang="en-US" sz="260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Brighto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Paints, Nippon Paints, Diamond Paints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and etc.</a:t>
            </a:r>
            <a:endParaRPr dirty="0"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TRADE MARK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--- Part of brand which has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legal protection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so that no other firm can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such name or mark. The golden arches of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McDonald's®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is an example of a design that is a registered trademark. 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>
            <a:spLocks noGrp="1"/>
          </p:cNvSpPr>
          <p:nvPr>
            <p:ph type="body" idx="1"/>
          </p:nvPr>
        </p:nvSpPr>
        <p:spPr>
          <a:xfrm>
            <a:off x="607813" y="223422"/>
            <a:ext cx="10976373" cy="641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BRAND MARK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--- Part of brand which can be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identified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but cannot be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spoken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(visual elements, images, symbols, and other identifying features of a company's brand that help it stand out from other businesses). 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Symbols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icons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can also be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helpful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in communicating supplementary information about a company or its brand. 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6164" y="3567660"/>
            <a:ext cx="6250898" cy="314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40" y="3567660"/>
            <a:ext cx="5636302" cy="3141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>
            <a:spLocks noGrp="1"/>
          </p:cNvSpPr>
          <p:nvPr>
            <p:ph type="body" idx="1"/>
          </p:nvPr>
        </p:nvSpPr>
        <p:spPr>
          <a:xfrm>
            <a:off x="607813" y="332816"/>
            <a:ext cx="10976373" cy="61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3000"/>
              <a:buNone/>
            </a:pPr>
            <a:r>
              <a:rPr lang="en-US" sz="3000" b="1">
                <a:solidFill>
                  <a:srgbClr val="92D050"/>
                </a:solidFill>
                <a:latin typeface="Arial Black"/>
                <a:ea typeface="Arial Black"/>
                <a:cs typeface="Arial Black"/>
                <a:sym typeface="Arial Black"/>
              </a:rPr>
              <a:t>CHARACTERISTICS OF A GOOD BRAND NAME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SIMPLE AND SHORT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The name should be simple and short that it is easy to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spell and pronounce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and people are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able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to remember it. Such as, 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Pepsi, Coke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and etc. 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UNIQUE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The name should be unique in all aspects. Also, it must be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suitable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to the requirements of 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packaging, labelling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advertising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LEGAL PROTECTION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 brand name must be as such that it can be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registered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and hence can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obtain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legal protection.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body" idx="1"/>
          </p:nvPr>
        </p:nvSpPr>
        <p:spPr>
          <a:xfrm>
            <a:off x="607813" y="223422"/>
            <a:ext cx="10976373" cy="641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"/>
              <a:buNone/>
            </a:pPr>
            <a:endParaRPr sz="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SELF-EXPLANATORY 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---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The name should be self-explanatory in the sense that it must provide an idea of the use, benefits and qualities of the product.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Such as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Ujala, Twitter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and etc.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888" y="2938073"/>
            <a:ext cx="4840037" cy="385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0077" y="2938073"/>
            <a:ext cx="4958534" cy="385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607813" y="223422"/>
            <a:ext cx="10976373" cy="641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ADAPTABLE 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---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A brand name should be adaptable in the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sense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that if required 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 new product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can also be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introduced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under it. </a:t>
            </a:r>
            <a:endParaRPr dirty="0"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888" y="3094310"/>
            <a:ext cx="4142247" cy="318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8198" y="2743199"/>
            <a:ext cx="3517690" cy="389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864" y="2743200"/>
            <a:ext cx="3517690" cy="3891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833" y="372715"/>
            <a:ext cx="10520334" cy="54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"/>
          <p:cNvSpPr txBox="1"/>
          <p:nvPr/>
        </p:nvSpPr>
        <p:spPr>
          <a:xfrm>
            <a:off x="835833" y="455759"/>
            <a:ext cx="10520334" cy="578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690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90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900" marR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None/>
            </a:pPr>
            <a:r>
              <a:rPr lang="en-US" sz="4500" b="0" i="0" u="sng" strike="noStrike" cap="none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Key Learning Point :-</a:t>
            </a:r>
            <a:endParaRPr/>
          </a:p>
          <a:p>
            <a:pPr marL="228600" marR="0" lvl="0" indent="-64135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None/>
            </a:pPr>
            <a:r>
              <a:rPr lang="en-US" sz="4000" b="0" i="0" u="none" strike="noStrike" cap="none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-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Discussion about the market Mix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607813" y="332816"/>
            <a:ext cx="10976373" cy="61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3000"/>
              <a:buNone/>
            </a:pPr>
            <a:r>
              <a:rPr lang="en-US" sz="3000" b="1">
                <a:solidFill>
                  <a:srgbClr val="92D050"/>
                </a:solidFill>
                <a:latin typeface="Arial Black"/>
                <a:ea typeface="Arial Black"/>
                <a:cs typeface="Arial Black"/>
                <a:sym typeface="Arial Black"/>
              </a:rPr>
              <a:t>ADVANTAGES OF BRANDING TO MARKETERS OF GOODS AND SERVICES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HELPS IN PRODUCT DIFFERENTIATION 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Branding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enables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 business organization to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differentiate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its product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that of its competitors. In this way, it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enables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 certain degree of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control over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the market. 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HELPS IN ADVERTISING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It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enables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advertising of the product.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, advertising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cannot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be done. 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body" idx="1"/>
          </p:nvPr>
        </p:nvSpPr>
        <p:spPr>
          <a:xfrm>
            <a:off x="607813" y="332816"/>
            <a:ext cx="10976373" cy="61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DIFFERENTIAL PRICING 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Branding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enables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 business organization to follow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differential pricing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strategy. That is, it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allows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the organization to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charge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 different price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than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charged by its competitors. 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EASY INTRODUCTION OF NEW PRODUCT 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Branding of an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existing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forms the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base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for the introduction of new products by the organization. This is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because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new product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would get a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boost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benefit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from the 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reputation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existing brand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>
            <a:spLocks noGrp="1"/>
          </p:cNvSpPr>
          <p:nvPr>
            <p:ph type="body" idx="1"/>
          </p:nvPr>
        </p:nvSpPr>
        <p:spPr>
          <a:xfrm>
            <a:off x="607813" y="332816"/>
            <a:ext cx="10976373" cy="61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3000"/>
              <a:buNone/>
            </a:pPr>
            <a:r>
              <a:rPr lang="en-US" sz="3000" b="1" dirty="0">
                <a:solidFill>
                  <a:srgbClr val="92D050"/>
                </a:solidFill>
                <a:latin typeface="Arial Black"/>
                <a:ea typeface="Arial Black"/>
                <a:cs typeface="Arial Black"/>
                <a:sym typeface="Arial Black"/>
              </a:rPr>
              <a:t>ADVANTAGES OF BRANDING TO CUSTOMERS OF GOODS AND SERVICES</a:t>
            </a:r>
            <a:endParaRPr dirty="0"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sz="1100"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PRODUCT IDENTIFICATION 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Enables consumers to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clearly distinguish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identify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the product 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among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various other products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provided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by competitors. </a:t>
            </a:r>
            <a:endParaRPr dirty="0"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ENSURES QUALITY 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Brand is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seen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by consumers as a </a:t>
            </a:r>
            <a:r>
              <a:rPr lang="en-US" sz="26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mark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of authenticity and quality assurance. (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Nestle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products vs 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brand products --- 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TCS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Courier service  vs </a:t>
            </a:r>
            <a:r>
              <a:rPr lang="en-US" sz="2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Courier service)</a:t>
            </a:r>
            <a:endParaRPr dirty="0"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>
            <a:spLocks noGrp="1"/>
          </p:cNvSpPr>
          <p:nvPr>
            <p:ph type="body" idx="1"/>
          </p:nvPr>
        </p:nvSpPr>
        <p:spPr>
          <a:xfrm>
            <a:off x="607813" y="332816"/>
            <a:ext cx="10976373" cy="61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STATUS SYMBOL 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---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Brands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act as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status symbols for consumers, thereby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providing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them 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satisfaction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and a 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proud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feeling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444" y="2248525"/>
            <a:ext cx="3913682" cy="427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9347" y="2248525"/>
            <a:ext cx="3913682" cy="427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50881" y="2248524"/>
            <a:ext cx="3665406" cy="427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body" idx="1"/>
          </p:nvPr>
        </p:nvSpPr>
        <p:spPr>
          <a:xfrm>
            <a:off x="437322" y="414106"/>
            <a:ext cx="11105322" cy="613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0"/>
              <a:buNone/>
            </a:pPr>
            <a:r>
              <a:rPr lang="en-US" sz="600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6000"/>
              <a:buNone/>
            </a:pPr>
            <a:r>
              <a:rPr lang="en-US" sz="600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 ANY QUESTION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Arial Black"/>
                <a:ea typeface="Arial Black"/>
                <a:cs typeface="Arial Black"/>
                <a:sym typeface="Arial Black"/>
              </a:rPr>
              <a:t>You can contact me at: </a:t>
            </a:r>
            <a:r>
              <a:rPr lang="en-US" sz="2400" u="sng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asadali@uosahiwal.edu.pk</a:t>
            </a:r>
            <a:endParaRPr sz="240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US" sz="240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Your query will be answered within one working day.</a:t>
            </a:r>
            <a:endParaRPr sz="180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0440" y="1135545"/>
            <a:ext cx="15430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 txBox="1">
            <a:spLocks noGrp="1"/>
          </p:cNvSpPr>
          <p:nvPr>
            <p:ph type="body" idx="1"/>
          </p:nvPr>
        </p:nvSpPr>
        <p:spPr>
          <a:xfrm>
            <a:off x="496962" y="630099"/>
            <a:ext cx="11198075" cy="559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sz="100" dirty="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"/>
              <a:buNone/>
            </a:pP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"/>
              <a:buNone/>
            </a:pPr>
            <a:endParaRPr sz="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"/>
              <a:buNone/>
            </a:pP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"/>
              <a:buNone/>
            </a:pPr>
            <a:endParaRPr sz="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❖"/>
            </a:pP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Marketing mix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means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set of various marketing tools ---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by an organization to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achieve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desired objectives of marketing. </a:t>
            </a:r>
            <a:endParaRPr dirty="0"/>
          </a:p>
          <a:p>
            <a:pPr marL="228600" lvl="0" indent="-1460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None/>
            </a:pP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❖"/>
            </a:pP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 an organization, various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decisions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regarding to marketing strategy ---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Are affected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by a large number of factors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---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ome of which are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controllable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while the others are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non-controllable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560538" y="460098"/>
            <a:ext cx="11070924" cy="5937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sz="10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endParaRPr sz="2600" b="1" u="sng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b="1" u="sng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b="1" u="sng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CONTROLLABLE FACTORS</a:t>
            </a:r>
            <a:r>
              <a:rPr lang="en-US" sz="2600" b="1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 to factors which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can be controlled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the organization ---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Such as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price, branding, advertising and etc.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u="sng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NON-CONTROLLABLE FACTORS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refer to factors which </a:t>
            </a:r>
            <a:r>
              <a:rPr lang="en-US" sz="2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cannot be controlled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by the organization ---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Such as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government policies, inflation or the policies of commercial banks and etc.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582215" y="415786"/>
            <a:ext cx="11027569" cy="602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sz="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sz="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sz="1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achieve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various objectives of marketing strategy --- A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organization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continuously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alters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various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controllable factors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  These factors, also known as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marketing tools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form the basic pillars of marketing.</a:t>
            </a:r>
            <a:endParaRPr/>
          </a:p>
          <a:p>
            <a:pPr marL="228600" lvl="0" indent="-1524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From the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various available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tools --- an organization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chooses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most suitable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best combination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This </a:t>
            </a:r>
            <a:r>
              <a:rPr lang="en-US" sz="2800">
                <a:solidFill>
                  <a:srgbClr val="FFC000"/>
                </a:solidFill>
                <a:latin typeface="Arial Black"/>
                <a:ea typeface="Arial Black"/>
                <a:cs typeface="Arial Black"/>
                <a:sym typeface="Arial Black"/>
              </a:rPr>
              <a:t>combination</a:t>
            </a:r>
            <a:r>
              <a:rPr lang="en-US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of marketing tools </a:t>
            </a:r>
            <a:r>
              <a:rPr lang="en-US" sz="2800">
                <a:solidFill>
                  <a:srgbClr val="FFC000"/>
                </a:solidFill>
                <a:latin typeface="Arial Black"/>
                <a:ea typeface="Arial Black"/>
                <a:cs typeface="Arial Black"/>
                <a:sym typeface="Arial Black"/>
              </a:rPr>
              <a:t>used</a:t>
            </a:r>
            <a:r>
              <a:rPr lang="en-US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by the organization is called a </a:t>
            </a:r>
            <a:r>
              <a:rPr lang="en-US" sz="2800">
                <a:solidFill>
                  <a:srgbClr val="FFC000"/>
                </a:solidFill>
                <a:latin typeface="Arial Black"/>
                <a:ea typeface="Arial Black"/>
                <a:cs typeface="Arial Black"/>
                <a:sym typeface="Arial Black"/>
              </a:rPr>
              <a:t>marketing mix</a:t>
            </a:r>
            <a:r>
              <a:rPr lang="en-US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endParaRPr sz="2800" b="1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/>
          <p:nvPr/>
        </p:nvSpPr>
        <p:spPr>
          <a:xfrm>
            <a:off x="1227479" y="577927"/>
            <a:ext cx="4033631" cy="2081829"/>
          </a:xfrm>
          <a:prstGeom prst="rect">
            <a:avLst/>
          </a:prstGeom>
          <a:solidFill>
            <a:srgbClr val="061C28"/>
          </a:solidFill>
          <a:ln w="19050" cap="flat" cmpd="sng">
            <a:solidFill>
              <a:srgbClr val="418A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PRODUCT</a:t>
            </a:r>
            <a:r>
              <a:rPr lang="en-US" sz="24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GOODS &amp; SERVICE COMBINATION THAT A COMPANY OFFERS A TARGET MARKET</a:t>
            </a:r>
            <a:endParaRPr sz="16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4569515" y="3154017"/>
            <a:ext cx="3437282" cy="864705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MARKETING MIX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ELEMENTS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7369865" y="577928"/>
            <a:ext cx="3245126" cy="2081828"/>
          </a:xfrm>
          <a:prstGeom prst="rect">
            <a:avLst/>
          </a:prstGeom>
          <a:solidFill>
            <a:srgbClr val="05686C"/>
          </a:solidFill>
          <a:ln w="19050" cap="flat" cmpd="sng">
            <a:solidFill>
              <a:srgbClr val="56A9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C4EEFF"/>
                </a:solidFill>
                <a:latin typeface="Arial Black"/>
                <a:ea typeface="Arial Black"/>
                <a:cs typeface="Arial Black"/>
                <a:sym typeface="Arial Black"/>
              </a:rPr>
              <a:t>PRICE</a:t>
            </a:r>
            <a:endParaRPr sz="2000" b="0" i="0" u="sng" strike="noStrike" cap="none">
              <a:solidFill>
                <a:srgbClr val="C4EE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sng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C4EEFF"/>
                </a:solidFill>
                <a:latin typeface="Arial Black"/>
                <a:ea typeface="Arial Black"/>
                <a:cs typeface="Arial Black"/>
                <a:sym typeface="Arial Black"/>
              </a:rPr>
              <a:t>AMOUNT OF MONEY THAT CONSUMERS HAVE TO PAY TO OBTAIN THE PRODUCT</a:t>
            </a:r>
            <a:endParaRPr sz="1600" b="0" i="0" u="none" strike="noStrike" cap="none">
              <a:solidFill>
                <a:srgbClr val="C4EE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1227479" y="4426225"/>
            <a:ext cx="4033631" cy="2027583"/>
          </a:xfrm>
          <a:prstGeom prst="rect">
            <a:avLst/>
          </a:prstGeom>
          <a:solidFill>
            <a:srgbClr val="7F7F7F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PLACE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COMPANY ACTIVITIES THAT MAKE THE PRODUCT AVAILABLE</a:t>
            </a:r>
            <a:endParaRPr sz="16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7369865" y="4426225"/>
            <a:ext cx="3682448" cy="2027583"/>
          </a:xfrm>
          <a:prstGeom prst="rect">
            <a:avLst/>
          </a:prstGeom>
          <a:solidFill>
            <a:srgbClr val="2190C8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C8FBEC"/>
                </a:solidFill>
                <a:latin typeface="Arial Black"/>
                <a:ea typeface="Arial Black"/>
                <a:cs typeface="Arial Black"/>
                <a:sym typeface="Arial Black"/>
              </a:rPr>
              <a:t>PROMOTION</a:t>
            </a:r>
            <a:endParaRPr sz="2000" b="0" i="0" u="sng" strike="noStrike" cap="none">
              <a:solidFill>
                <a:srgbClr val="C8FBEC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sng" strike="noStrike" cap="none">
              <a:solidFill>
                <a:srgbClr val="C8FBEC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C8FBEC"/>
                </a:solidFill>
                <a:latin typeface="Arial Black"/>
                <a:ea typeface="Arial Black"/>
                <a:cs typeface="Arial Black"/>
                <a:sym typeface="Arial Black"/>
              </a:rPr>
              <a:t>ACTIVITIES THAT CONVINCE TARGET CUSTOMERS TO BUY THE PRODUCT </a:t>
            </a:r>
            <a:endParaRPr sz="1600" b="0" i="0" u="none" strike="noStrike" cap="none">
              <a:solidFill>
                <a:srgbClr val="C8FBE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>
            <a:spLocks noGrp="1"/>
          </p:cNvSpPr>
          <p:nvPr>
            <p:ph type="body" idx="1"/>
          </p:nvPr>
        </p:nvSpPr>
        <p:spPr>
          <a:xfrm>
            <a:off x="546496" y="665093"/>
            <a:ext cx="11099007" cy="552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 dirty="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4400"/>
              <a:buNone/>
            </a:pPr>
            <a:r>
              <a:rPr lang="en-US" sz="4400" dirty="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PRODUCT</a:t>
            </a:r>
            <a:endParaRPr sz="3600" dirty="0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"/>
              <a:buNone/>
            </a:pPr>
            <a:endParaRPr sz="3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❖"/>
            </a:pP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product is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anything of value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--- A </a:t>
            </a:r>
            <a:r>
              <a:rPr lang="en-US" sz="26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good or service 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offered to a market to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satisfy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needs or wants.</a:t>
            </a:r>
            <a:endParaRPr dirty="0"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600"/>
              <a:buNone/>
            </a:pPr>
            <a:r>
              <a:rPr lang="en-US" sz="2600" dirty="0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In terms of marketing…</a:t>
            </a:r>
            <a:endParaRPr sz="2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❖"/>
            </a:pP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Product refers to the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mix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various </a:t>
            </a:r>
            <a:r>
              <a:rPr lang="en-US" sz="26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tangible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6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intangible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attributes of a </a:t>
            </a:r>
            <a:r>
              <a:rPr lang="en-US" sz="26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good or service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which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value and can be exchanged --- They are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capable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satisfying the </a:t>
            </a:r>
            <a:r>
              <a:rPr lang="en-US" sz="26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needs</a:t>
            </a:r>
            <a:r>
              <a:rPr lang="en-US"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consumers. </a:t>
            </a:r>
            <a:endParaRPr dirty="0"/>
          </a:p>
          <a:p>
            <a:pPr marL="228600" lvl="0" indent="-635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None/>
            </a:pPr>
            <a:endParaRPr sz="2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endParaRPr sz="2600" b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endParaRPr sz="105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>
            <a:spLocks noGrp="1"/>
          </p:cNvSpPr>
          <p:nvPr>
            <p:ph type="body" idx="1"/>
          </p:nvPr>
        </p:nvSpPr>
        <p:spPr>
          <a:xfrm>
            <a:off x="607813" y="415786"/>
            <a:ext cx="10976373" cy="602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None/>
            </a:pPr>
            <a:endParaRPr sz="300" b="1">
              <a:solidFill>
                <a:srgbClr val="FFFF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sz="1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product is defined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not only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terms of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physical product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(functional utility) ---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 also in terms of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satisfaction or utility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provided to the consumer ---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After sales services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 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Such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as,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customer care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addressing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consumer complaints and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taking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feedback are also part of the product.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"/>
              <a:buNone/>
            </a:pPr>
            <a:endParaRPr sz="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3200"/>
              <a:buNone/>
            </a:pPr>
            <a:r>
              <a:rPr lang="en-US" sz="3200" b="1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TYPES OF UTILITIES / SATISFACTION OFFERED BY A PRODUCT</a:t>
            </a:r>
            <a:endParaRPr/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❖"/>
            </a:pP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consumer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derives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satisfaction from the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consumption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a product    --- So, when a customer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decides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purchase a product ---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His / Her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focus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on the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utility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which he would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receive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on consuming it. </a:t>
            </a:r>
            <a:endParaRPr sz="26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endParaRPr sz="26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endParaRPr sz="26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</a:pP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body" idx="1"/>
          </p:nvPr>
        </p:nvSpPr>
        <p:spPr>
          <a:xfrm>
            <a:off x="607813" y="389334"/>
            <a:ext cx="10976373" cy="60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</a:pP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</a:pPr>
            <a:endParaRPr sz="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A customer derives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utilities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satisfaction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26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r>
              <a:rPr lang="en-US" sz="2600" b="1">
                <a:latin typeface="Arial"/>
                <a:ea typeface="Arial"/>
                <a:cs typeface="Arial"/>
                <a:sym typeface="Arial"/>
              </a:rPr>
              <a:t> from the consumption of a product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endParaRPr sz="1500" b="1" u="sng">
              <a:solidFill>
                <a:srgbClr val="92D05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92D050"/>
              </a:buClr>
              <a:buSzPts val="2600"/>
              <a:buNone/>
            </a:pPr>
            <a:r>
              <a:rPr lang="en-US" sz="2600" b="1" u="sng">
                <a:solidFill>
                  <a:srgbClr val="92D050"/>
                </a:solidFill>
                <a:latin typeface="Arial Black"/>
                <a:ea typeface="Arial Black"/>
                <a:cs typeface="Arial Black"/>
                <a:sym typeface="Arial Black"/>
              </a:rPr>
              <a:t>FUNCTIONAL UTILITIES / SATISFACTION / BENEFITS 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 utility derived from the </a:t>
            </a:r>
            <a:r>
              <a:rPr lang="en-US" sz="26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basic functions </a:t>
            </a:r>
            <a:r>
              <a:rPr lang="en-US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performed by the product. 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400"/>
              <a:buNone/>
            </a:pPr>
            <a:r>
              <a:rPr lang="en-US" sz="2400" b="1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FOR EXAMPLE</a:t>
            </a:r>
            <a:endParaRPr sz="2400"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cooking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gas range </a:t>
            </a:r>
            <a:r>
              <a:rPr lang="en-US" sz="2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provides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functional utility </a:t>
            </a:r>
            <a:r>
              <a:rPr lang="en-US" sz="2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as a medium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cooking.</a:t>
            </a:r>
            <a:endParaRPr/>
          </a:p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</a:pPr>
            <a:endParaRPr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mask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1335</Words>
  <Application>Microsoft Office PowerPoint</Application>
  <PresentationFormat>Widescreen</PresentationFormat>
  <Paragraphs>155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Bookman Old Style</vt:lpstr>
      <vt:lpstr>Rockwell</vt:lpstr>
      <vt:lpstr>Arial Black</vt:lpstr>
      <vt:lpstr>Wingdings</vt:lpstr>
      <vt:lpstr>Arial</vt:lpstr>
      <vt:lpstr>Noto Sans Symbols</vt:lpstr>
      <vt:lpstr>Calibri</vt:lpstr>
      <vt:lpstr>Damask</vt:lpstr>
      <vt:lpstr>MARKETING   LECTURE # 19   MUHAMMAD ASAD  INSTRUCTOR   DEPARTMENT OF COMPUTER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  LECTURE # 14   MUHAMMAD ASAD  INSTRUCTOR   DEPARTMENT OF COMPUTER SCIENCE </dc:title>
  <dc:creator>Asad</dc:creator>
  <cp:lastModifiedBy>MUHAMMAD ASAD</cp:lastModifiedBy>
  <cp:revision>4</cp:revision>
  <dcterms:created xsi:type="dcterms:W3CDTF">2018-04-05T17:48:54Z</dcterms:created>
  <dcterms:modified xsi:type="dcterms:W3CDTF">2022-05-29T10:32:00Z</dcterms:modified>
</cp:coreProperties>
</file>